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3" r:id="rId4"/>
    <p:sldId id="25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308" r:id="rId18"/>
    <p:sldId id="307" r:id="rId19"/>
    <p:sldId id="305" r:id="rId20"/>
    <p:sldId id="27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B650-A184-40D0-BCA6-EA6961C65153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E69F-2EE7-4BEF-A8AC-69BBF12C3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FE0A-92CB-8EDF-4F97-A3DB0CAD2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AE984-4F2D-D535-1723-D97F4F765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A4FE-7E0E-679D-E75D-AACEE4E57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EAB8-00C0-46B7-9392-91639A28740F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6F362-27B6-5F2D-BEFD-E24C03328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22F0A-1FEE-066C-AF14-A21910C6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6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213B-AC69-26BF-7BD3-A8D679F0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59371-5AC5-0427-BA47-7DFB05537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8B269-4C93-EF37-9F92-5792173D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BB23-814B-4DD4-8296-B90D2BA4418A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7CDEA-F64D-0294-C72B-6E378C68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AA4AA-3E0A-2F12-1634-DAF2EBF8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C1181-2280-9DF4-6A6A-07C6F4CCA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D059C-1FD2-145A-5434-9D30CE9D3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8727E-96BA-0110-2561-68393905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E3E-FA68-4EBF-97B6-791C26400B5D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EDC90-8190-6D3F-7176-81329192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C8145-388C-9CEE-2A1C-46C1C79A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B1CA-E3EE-0097-21F6-A06E4A12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A471A-3C54-1956-77C5-819D9A59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A6FBD-D992-78E1-9DCC-71D9101C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ADFE-F53C-4B1E-8710-679A42B0E408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491B-821C-5323-50A1-60C8E4FB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E8A6-800A-2DCE-18F6-1304D88E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8EB4-F6B9-3480-3F92-3A9419EF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C7E78-13A4-4C79-9FD2-F319E3D82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0EC7D-63CE-0329-BF5A-94F30CEE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0315-8FF8-4A65-B19A-6FB69C82F651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9963A-3804-977B-579B-80E58396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13271-5357-8724-54FE-10EDFDC2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D57C-968E-0C32-38C0-A560818F3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34B6-107A-F154-A005-3FAF85674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DBB6E-88F0-37C4-B670-4229FBDFA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40014-BC66-6895-8603-4517EB6A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9441-87E2-482A-9228-F2B1727CD393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FE476-F4B1-0BE8-8C6B-98CA2A79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C669-CACE-2F30-A96D-BF7B425C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BCDD-7670-2E52-45A9-78FB2D74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6F1F0-1C45-1BD0-FA2B-3D443E7C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8C9DB-C16C-192A-E027-34F39BC70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854DB-D181-FB8A-CD4C-A4E448C14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5B97B-10F4-213C-EA4D-D271B0AD8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7C009-C289-39F9-632C-EC3D96EA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8D6D-C15F-400C-BE42-F99FE2815B6B}" type="datetime1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277C2-4863-5175-E00B-A6C70195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FAFB0-4B10-8ADB-06C1-0E0039C9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F8FA4-190E-3087-4B59-6557DE1E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EA4EB-B3E5-355E-8C46-47A37B53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91F3-8850-43B8-A294-1C72D239F7B9}" type="datetime1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D2936-F15B-7132-EADE-D9E2274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767B7-5AD2-1286-15DD-84224B76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0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7F3D7-8120-68B0-CF2F-39973EA5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8E4B-7D7B-44EF-AA5F-06FCCD70A636}" type="datetime1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5E0C1-095F-4D89-F5F8-93E0007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21B6-B5A1-2A55-4F87-8ABD4CC2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4EDF-A254-37DF-EE09-C186D3E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D8B59-23DF-1160-B7B5-BEC5EEEDC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12781-D81D-BA5A-F00D-85A490B3E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1B912-2308-77B2-98B8-3FD427A4B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D833-CB16-4769-B427-AAEA33AD2E62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4E3D-3217-EFC9-45E0-7F0D41CB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20DE-E394-08A0-08CA-DDABC71C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BBD36-9237-B01D-36A5-13F87080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55D7D-D65F-419B-03E3-9F00D2869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D61FD-A653-BBF7-8C74-AA0A4DB68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52409-3F03-F8E0-6F1B-A048ADEC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4193-9D25-4A18-80F2-FD888DD3375B}" type="datetime1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F382E-CD98-A55E-AB31-A204B39E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24526-9DF1-B766-B681-4F3F741A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664BE-1768-2A8B-CB46-0454A9230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618D-C8D7-DBF6-C176-C78FC531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07359-119E-F0D6-E5F3-5CEE3BF6E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B560-62DE-4EAC-9B17-8FD6ECE44B9C}" type="datetime1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2912-C9B9-E501-7FD2-261595C54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175F-1F7A-2E55-34D3-D92E9C285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B2F8-7348-45BB-B9B7-247E81413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03FA-D58D-2E9C-E7E7-27286A101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91706"/>
            <a:ext cx="9345283" cy="3018257"/>
          </a:xfrm>
          <a:solidFill>
            <a:schemeClr val="accent4"/>
          </a:solidFill>
        </p:spPr>
        <p:txBody>
          <a:bodyPr/>
          <a:lstStyle/>
          <a:p>
            <a:r>
              <a:rPr lang="zh-TW" altLang="en-US" dirty="0"/>
              <a:t>金剛經的生活應用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AED3B-615B-8175-FF42-CBCD29706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345282" cy="3108551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zh-TW" altLang="en-US" dirty="0"/>
              <a:t>何濼生 </a:t>
            </a:r>
            <a:r>
              <a:rPr lang="en-US" altLang="zh-TW" dirty="0"/>
              <a:t>(</a:t>
            </a:r>
            <a:r>
              <a:rPr lang="zh-TW" altLang="en-US" dirty="0"/>
              <a:t>善護居士</a:t>
            </a:r>
            <a:r>
              <a:rPr lang="en-US" altLang="zh-TW" dirty="0"/>
              <a:t>)</a:t>
            </a:r>
          </a:p>
          <a:p>
            <a:endParaRPr lang="en-US" dirty="0"/>
          </a:p>
          <a:p>
            <a:r>
              <a:rPr lang="zh-TW" altLang="en-US" dirty="0"/>
              <a:t>香港佛教心理學及心理健康協會</a:t>
            </a:r>
            <a:endParaRPr lang="en-US" altLang="zh-TW" dirty="0"/>
          </a:p>
          <a:p>
            <a:r>
              <a:rPr lang="zh-TW" altLang="en-US" b="0" i="0" u="none" strike="noStrike" baseline="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加拿大佛教教育基金會協辦</a:t>
            </a:r>
            <a:endParaRPr lang="en-US" altLang="zh-TW" dirty="0"/>
          </a:p>
          <a:p>
            <a:r>
              <a:rPr lang="en-US" dirty="0"/>
              <a:t>2023、6、20</a:t>
            </a:r>
            <a:r>
              <a:rPr lang="zh-TW" altLang="en-US" dirty="0"/>
              <a:t>星期二</a:t>
            </a:r>
            <a:endParaRPr lang="en-US" altLang="zh-TW" dirty="0"/>
          </a:p>
          <a:p>
            <a:r>
              <a:rPr lang="zh-TW" altLang="en-US" dirty="0"/>
              <a:t>金鐘統一中心五樓 </a:t>
            </a:r>
            <a:endParaRPr lang="en-US" altLang="zh-TW" dirty="0"/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9A8B6-3F0A-14A9-6A38-13E148A5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98281-DD76-6852-4164-84DA3AF1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所謂佛法者。即非佛法。是名佛法。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A9D3D-2275-24B9-4E8D-DC165AFBDE97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HK" altLang="en-US" dirty="0"/>
              <a:t>由於平等心是最基本最重要的訓練，對待佛法這名相，應跟對待其他名相一樣，不應妄起分別。</a:t>
            </a:r>
            <a:endParaRPr lang="en-US" altLang="zh-HK" dirty="0"/>
          </a:p>
          <a:p>
            <a:pPr>
              <a:lnSpc>
                <a:spcPct val="100000"/>
              </a:lnSpc>
            </a:pPr>
            <a:r>
              <a:rPr lang="zh-HK" altLang="en-US" dirty="0"/>
              <a:t>不理名相，只要導人遠離束縛，助人放下心中種種重負</a:t>
            </a:r>
            <a:r>
              <a:rPr lang="en-US" altLang="zh-HK" dirty="0"/>
              <a:t>(</a:t>
            </a:r>
            <a:r>
              <a:rPr lang="zh-HK" altLang="en-US" dirty="0"/>
              <a:t>如記仇</a:t>
            </a:r>
            <a:r>
              <a:rPr lang="en-US" altLang="zh-HK" dirty="0"/>
              <a:t>)</a:t>
            </a:r>
            <a:r>
              <a:rPr lang="zh-HK" altLang="en-US" dirty="0"/>
              <a:t>，重獲自在，就是正道，反之就是邪道。</a:t>
            </a:r>
            <a:endParaRPr lang="en-US" altLang="zh-HK" dirty="0"/>
          </a:p>
          <a:p>
            <a:pPr>
              <a:lnSpc>
                <a:spcPct val="100000"/>
              </a:lnSpc>
            </a:pP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02291-D547-0329-71B8-F2A076F3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93FAE6-3897-E7BE-A529-B4DD1E5D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「知我說法，如筏喻者，法尚應捨，何況非法。」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B2A193-692D-2829-EBA6-28539DF7C09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筏者，乃渡河工具</a:t>
            </a:r>
            <a:r>
              <a:rPr lang="en-US" altLang="zh-HK" dirty="0"/>
              <a:t>(</a:t>
            </a:r>
            <a:r>
              <a:rPr lang="zh-HK" altLang="en-US" dirty="0"/>
              <a:t>權巧方便</a:t>
            </a:r>
            <a:r>
              <a:rPr lang="en-US" altLang="zh-HK" dirty="0"/>
              <a:t>) </a:t>
            </a:r>
            <a:r>
              <a:rPr lang="zh-HK" altLang="en-US" dirty="0"/>
              <a:t>而已；如已渡河，不會揹著筏行走</a:t>
            </a:r>
            <a:endParaRPr lang="en-US" altLang="zh-HK" dirty="0"/>
          </a:p>
          <a:p>
            <a:r>
              <a:rPr lang="zh-HK" altLang="en-US" dirty="0"/>
              <a:t>佛的種種說法，無非是「標月指」 。自己不依法進修，只見指不見月，此生可說虛渡。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21E6D-C4C0-9A63-DDF6-953B75F6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96270-9BE2-B18A-7AD3-D29B32AC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是法平等，無有高下，是名阿耨多羅三藐三菩提。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334090-F134-6334-C0A0-6467A26CEAAB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TW" altLang="en-US" dirty="0"/>
              <a:t>阿耨多羅三藐三菩提即無上正等正覺</a:t>
            </a:r>
            <a:endParaRPr lang="en-US" altLang="zh-TW" dirty="0"/>
          </a:p>
          <a:p>
            <a:r>
              <a:rPr lang="zh-HK" altLang="en-US" dirty="0"/>
              <a:t>佛法是平等觀的心法</a:t>
            </a:r>
            <a:endParaRPr lang="en-US" altLang="zh-HK" dirty="0"/>
          </a:p>
          <a:p>
            <a:r>
              <a:rPr lang="zh-HK" altLang="en-US" dirty="0"/>
              <a:t>觀一切法，均以直觀而觀，不會扭曲過濾而觀</a:t>
            </a:r>
            <a:endParaRPr lang="en-US" altLang="zh-HK" dirty="0"/>
          </a:p>
          <a:p>
            <a:r>
              <a:rPr lang="zh-HK" altLang="en-US" dirty="0"/>
              <a:t>心佛眾生本無分別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6A06C-23DF-27C8-EEC6-30070CF9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0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1C3F55-D5B2-AD52-A640-E3A880DF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472"/>
            <a:ext cx="10515600" cy="616989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HK" altLang="en-US" dirty="0"/>
              <a:t>指月錄的名句：「老僧三十年前未參禪時，見山是山，見水是水。 </a:t>
            </a:r>
          </a:p>
          <a:p>
            <a:pPr marL="0" indent="0">
              <a:buNone/>
            </a:pPr>
            <a:r>
              <a:rPr lang="zh-HK" altLang="en-US" dirty="0"/>
              <a:t>及至後來親見知識，有個入處，見山不是山，見水不是水。 </a:t>
            </a:r>
          </a:p>
          <a:p>
            <a:pPr marL="0" indent="0">
              <a:buNone/>
            </a:pPr>
            <a:r>
              <a:rPr lang="zh-HK" altLang="en-US" dirty="0"/>
              <a:t>而今得個休歇處，依前見山只是山，見水只是水。」</a:t>
            </a:r>
          </a:p>
          <a:p>
            <a:pPr marL="0" indent="0">
              <a:buNone/>
            </a:pPr>
            <a:r>
              <a:rPr lang="zh-HK" altLang="en-US" dirty="0"/>
              <a:t>訓示我們外境始終不是我們見不到真如的原因。</a:t>
            </a:r>
          </a:p>
          <a:p>
            <a:pPr marL="0" indent="0">
              <a:buNone/>
            </a:pPr>
            <a:r>
              <a:rPr lang="zh-HK" altLang="en-US" dirty="0"/>
              <a:t>見不到真如，源頭只是虛妄的心。</a:t>
            </a:r>
          </a:p>
          <a:p>
            <a:pPr marL="0" indent="0">
              <a:buNone/>
            </a:pPr>
            <a:endParaRPr lang="zh-HK" altLang="en-US" dirty="0"/>
          </a:p>
          <a:p>
            <a:pPr marL="0" indent="0">
              <a:buNone/>
            </a:pPr>
            <a:r>
              <a:rPr lang="en-US" altLang="zh-HK" dirty="0"/>
              <a:t>It is always attitudes that erred,</a:t>
            </a:r>
          </a:p>
          <a:p>
            <a:pPr marL="0" indent="0">
              <a:buNone/>
            </a:pPr>
            <a:r>
              <a:rPr lang="en-US" altLang="zh-HK" dirty="0"/>
              <a:t>Never the external world (“mountains and rivers”)</a:t>
            </a:r>
          </a:p>
          <a:p>
            <a:pPr marL="0" indent="0">
              <a:buNone/>
            </a:pPr>
            <a:r>
              <a:rPr lang="en-US" altLang="zh-HK" dirty="0"/>
              <a:t>The uninitiated never notice the erring.</a:t>
            </a:r>
          </a:p>
          <a:p>
            <a:pPr marL="0" indent="0">
              <a:buNone/>
            </a:pPr>
            <a:r>
              <a:rPr lang="en-US" altLang="zh-HK" dirty="0"/>
              <a:t>The to-be initiated notice the erring, but try to find reality from the </a:t>
            </a:r>
          </a:p>
          <a:p>
            <a:pPr marL="0" indent="0">
              <a:buNone/>
            </a:pPr>
            <a:r>
              <a:rPr lang="en-US" altLang="zh-HK" dirty="0"/>
              <a:t>	outside.</a:t>
            </a:r>
          </a:p>
          <a:p>
            <a:pPr marL="0" indent="0">
              <a:buNone/>
            </a:pPr>
            <a:r>
              <a:rPr lang="en-US" altLang="zh-HK" dirty="0"/>
              <a:t>The wise dispel their own biased views, and see reality for what it is.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zh-HK" altLang="en-US" dirty="0"/>
              <a:t>我們所見的外境本身從來沒變也沒有對錯，</a:t>
            </a:r>
          </a:p>
          <a:p>
            <a:pPr marL="0" indent="0">
              <a:buNone/>
            </a:pPr>
            <a:r>
              <a:rPr lang="zh-HK" altLang="en-US" dirty="0"/>
              <a:t>虛妄從來無關外境。</a:t>
            </a:r>
          </a:p>
          <a:p>
            <a:pPr marL="0" indent="0">
              <a:buNone/>
            </a:pPr>
            <a:r>
              <a:rPr lang="zh-HK" altLang="en-US" dirty="0"/>
              <a:t>虛妄的人從來不知所知虛妄</a:t>
            </a:r>
            <a:r>
              <a:rPr lang="en-US" altLang="zh-HK" dirty="0"/>
              <a:t>(</a:t>
            </a:r>
            <a:r>
              <a:rPr lang="zh-HK" altLang="en-US" dirty="0"/>
              <a:t>所知虛妄，歸因妄起分別，未察生命的原來佛性本無分別</a:t>
            </a:r>
            <a:r>
              <a:rPr lang="en-US" altLang="zh-HK" dirty="0"/>
              <a:t>)</a:t>
            </a:r>
            <a:endParaRPr lang="zh-HK" altLang="en-US" dirty="0"/>
          </a:p>
          <a:p>
            <a:pPr marL="0" indent="0">
              <a:buNone/>
            </a:pPr>
            <a:r>
              <a:rPr lang="zh-HK" altLang="en-US" dirty="0"/>
              <a:t>知道所知為虛妄的人卻往往緣木求魚。</a:t>
            </a:r>
          </a:p>
          <a:p>
            <a:pPr marL="0" indent="0">
              <a:buNone/>
            </a:pPr>
            <a:r>
              <a:rPr lang="zh-HK" altLang="en-US" dirty="0"/>
              <a:t>智者因自覺離相，歸根復命。</a:t>
            </a:r>
          </a:p>
          <a:p>
            <a:endParaRPr lang="zh-HK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18E56-5D1B-FD0A-2FD6-D3B475A0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9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649D9-A3E3-ABCD-F732-5467D6FBC0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一切有為法，如夢幻泡影，如露亦如電，應作如是觀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E6BA0C-584C-B39D-4809-78BBF6EA196F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有為法即因緣所生法，亦即世上一切森羅萬象。</a:t>
            </a:r>
            <a:r>
              <a:rPr lang="zh-TW" altLang="en-US" dirty="0"/>
              <a:t>一切有為法</a:t>
            </a:r>
            <a:r>
              <a:rPr lang="zh-HK" altLang="en-US" dirty="0"/>
              <a:t>都是過眼雲煙，轉瞬間即逝</a:t>
            </a:r>
            <a:endParaRPr lang="en-US" altLang="zh-HK" dirty="0"/>
          </a:p>
          <a:p>
            <a:r>
              <a:rPr lang="en-US" altLang="zh-HK" dirty="0"/>
              <a:t>So what?</a:t>
            </a:r>
          </a:p>
          <a:p>
            <a:r>
              <a:rPr lang="en-US" altLang="zh-HK" dirty="0"/>
              <a:t>Life is too short, </a:t>
            </a:r>
            <a:r>
              <a:rPr lang="zh-HK" altLang="en-US" dirty="0"/>
              <a:t>何必斤斤計較、與人爭一日的長短？</a:t>
            </a:r>
            <a:endParaRPr lang="en-US" altLang="zh-HK" dirty="0"/>
          </a:p>
          <a:p>
            <a:r>
              <a:rPr lang="en-US" altLang="zh-HK" dirty="0"/>
              <a:t>Life is too short, there are far more important things to learn than</a:t>
            </a:r>
            <a:r>
              <a:rPr lang="zh-HK" altLang="en-US" dirty="0"/>
              <a:t> </a:t>
            </a:r>
            <a:r>
              <a:rPr lang="en-US" altLang="zh-HK" dirty="0"/>
              <a:t>to</a:t>
            </a:r>
            <a:r>
              <a:rPr lang="zh-HK" altLang="en-US" dirty="0"/>
              <a:t> </a:t>
            </a:r>
            <a:r>
              <a:rPr lang="en-US" altLang="zh-HK" dirty="0"/>
              <a:t>waste</a:t>
            </a:r>
            <a:r>
              <a:rPr lang="zh-HK" altLang="en-US" dirty="0"/>
              <a:t> </a:t>
            </a:r>
            <a:r>
              <a:rPr lang="en-US" altLang="zh-HK" dirty="0"/>
              <a:t>time</a:t>
            </a:r>
            <a:r>
              <a:rPr lang="zh-HK" altLang="en-US" dirty="0"/>
              <a:t> </a:t>
            </a:r>
            <a:r>
              <a:rPr lang="en-US" altLang="zh-HK" dirty="0"/>
              <a:t>trying</a:t>
            </a:r>
            <a:r>
              <a:rPr lang="zh-HK" altLang="en-US" dirty="0"/>
              <a:t> </a:t>
            </a:r>
            <a:r>
              <a:rPr lang="en-US" altLang="zh-HK" dirty="0"/>
              <a:t>to</a:t>
            </a:r>
            <a:r>
              <a:rPr lang="zh-HK" altLang="en-US" dirty="0"/>
              <a:t> </a:t>
            </a:r>
            <a:r>
              <a:rPr lang="en-US" altLang="zh-HK" dirty="0"/>
              <a:t>make</a:t>
            </a:r>
            <a:r>
              <a:rPr lang="zh-HK" altLang="en-US" dirty="0"/>
              <a:t> </a:t>
            </a:r>
            <a:r>
              <a:rPr lang="en-US" altLang="zh-HK" dirty="0"/>
              <a:t>marginal</a:t>
            </a:r>
            <a:r>
              <a:rPr lang="zh-HK" altLang="en-US" dirty="0"/>
              <a:t> </a:t>
            </a:r>
            <a:r>
              <a:rPr lang="en-US" altLang="zh-HK" dirty="0"/>
              <a:t>gains</a:t>
            </a:r>
            <a:r>
              <a:rPr lang="zh-HK" altLang="en-US" dirty="0"/>
              <a:t> </a:t>
            </a:r>
            <a:r>
              <a:rPr lang="en-US" altLang="zh-HK" dirty="0"/>
              <a:t>in</a:t>
            </a:r>
            <a:r>
              <a:rPr lang="zh-HK" altLang="en-US" dirty="0"/>
              <a:t> </a:t>
            </a:r>
            <a:r>
              <a:rPr lang="en-US" altLang="zh-HK" dirty="0"/>
              <a:t>this</a:t>
            </a:r>
            <a:r>
              <a:rPr lang="zh-HK" altLang="en-US" dirty="0"/>
              <a:t> </a:t>
            </a:r>
            <a:r>
              <a:rPr lang="en-US" altLang="zh-HK" dirty="0"/>
              <a:t>and</a:t>
            </a:r>
            <a:r>
              <a:rPr lang="zh-HK" altLang="en-US" dirty="0"/>
              <a:t> </a:t>
            </a:r>
            <a:r>
              <a:rPr lang="en-US" altLang="zh-HK" dirty="0"/>
              <a:t>that.</a:t>
            </a:r>
            <a:r>
              <a:rPr lang="zh-HK" altLang="en-US" dirty="0"/>
              <a:t>著眼於小著數都往往要付出大代價</a:t>
            </a:r>
            <a:endParaRPr lang="en-US" altLang="zh-HK" dirty="0"/>
          </a:p>
          <a:p>
            <a:r>
              <a:rPr lang="zh-HK" altLang="en-US" dirty="0"/>
              <a:t>何不每天都求慧命的寸進</a:t>
            </a:r>
            <a:r>
              <a:rPr lang="en-US" altLang="zh-HK" dirty="0"/>
              <a:t>?</a:t>
            </a:r>
            <a:r>
              <a:rPr lang="zh-HK" altLang="en-US" dirty="0"/>
              <a:t>修心以正、修心以恆，天天向上</a:t>
            </a:r>
            <a:endParaRPr lang="en-US" altLang="zh-HK" dirty="0"/>
          </a:p>
          <a:p>
            <a:r>
              <a:rPr lang="zh-HK" altLang="en-US" dirty="0"/>
              <a:t>何必錙銖必較？ 「是日已過，命亦隨減；如少水魚，斯有何樂」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E9CBC-0696-716D-6DE7-0FD1B881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692461-B356-397D-D143-2B31850DC6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zh-TW" altLang="en-US" dirty="0"/>
              <a:t>一切有為法，如夢幻泡影，如露亦如電，應作如是觀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C624F6-F26D-1937-94D5-BA8229FBCB4D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斯有何樂，是叫我們不要戀棧世上的歡樂，並非是說要「離世覓菩提」 ，</a:t>
            </a:r>
            <a:r>
              <a:rPr lang="zh-TW" altLang="en-US" dirty="0"/>
              <a:t>「離世覓菩提」終不可得。學佛絕非漫無目的的「佛系」人生，而是精進慕道、終生不懈、不拘小節的人生。</a:t>
            </a:r>
            <a:endParaRPr lang="en-US" altLang="zh-HK" dirty="0"/>
          </a:p>
          <a:p>
            <a:r>
              <a:rPr lang="zh-HK" altLang="en-US" dirty="0"/>
              <a:t>而是要在世上面對挑戰學會放下的功夫</a:t>
            </a:r>
            <a:endParaRPr lang="en-US" altLang="zh-HK" dirty="0"/>
          </a:p>
          <a:p>
            <a:r>
              <a:rPr lang="zh-HK" altLang="en-US" dirty="0"/>
              <a:t>放下不是消極</a:t>
            </a:r>
            <a:endParaRPr lang="en-US" altLang="zh-HK" dirty="0"/>
          </a:p>
          <a:p>
            <a:r>
              <a:rPr lang="zh-HK" altLang="en-US" dirty="0"/>
              <a:t>放下主要是放下自己的偏見成見偏執</a:t>
            </a:r>
            <a:endParaRPr lang="en-US" altLang="zh-HK" dirty="0"/>
          </a:p>
          <a:p>
            <a:r>
              <a:rPr lang="zh-HK" altLang="en-US" dirty="0"/>
              <a:t>明白生命的價值，發揮生命的價值，追求永恆的價值，那就是慧命。慧命是「明」 ；昧命是「無明」</a:t>
            </a: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7DBA8-3E05-1EF0-6DCF-AA620B7A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3136-38BB-5BAF-8251-AD31212E72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zh-TW" altLang="en-US" dirty="0"/>
              <a:t>生命壽命與慧命</a:t>
            </a:r>
            <a:r>
              <a:rPr lang="en-US" altLang="zh-TW" dirty="0"/>
              <a:t>: </a:t>
            </a:r>
            <a:r>
              <a:rPr lang="zh-TW" altLang="en-US" dirty="0"/>
              <a:t>文珠法師講述</a:t>
            </a:r>
            <a:br>
              <a:rPr lang="zh-TW" altLang="en-US" dirty="0"/>
            </a:br>
            <a:r>
              <a:rPr lang="en-US" altLang="zh-TW" dirty="0"/>
              <a:t>1991</a:t>
            </a:r>
            <a:r>
              <a:rPr lang="zh-TW" altLang="en-US" dirty="0"/>
              <a:t>年於香港佛教文化中心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EBFA8-94F4-3BAC-E15D-404AF136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0787"/>
          </a:xfr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1800" dirty="0"/>
              <a:t> </a:t>
            </a:r>
            <a:r>
              <a:rPr lang="en-US" altLang="zh-TW" sz="1800" dirty="0"/>
              <a:t>1</a:t>
            </a:r>
            <a:r>
              <a:rPr lang="zh-TW" altLang="en-US" sz="1800" dirty="0"/>
              <a:t>、真理生命的認識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800" dirty="0"/>
              <a:t> 佛教對人生命的看法，雖然說：人生苦短，四大皆空，五蘊無我；但就在五蘊無我的幻妄色身中，含藏著永恆的真我，這真我就是八識田中精神主體，也就是真理生命。只要我們能揭開假我，認識真我，轉移人生目標，朝向真理生命之途邁進，以真理來修改不良的行為，淨化不淨的身心，自可驅除人心的邪念，洗刷人間的罪惡，展現生命的光輝，獲得真理生命的歸宿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800" dirty="0"/>
              <a:t> </a:t>
            </a:r>
            <a:r>
              <a:rPr lang="en-US" altLang="zh-TW" sz="1800" dirty="0"/>
              <a:t>2</a:t>
            </a:r>
            <a:r>
              <a:rPr lang="zh-TW" altLang="en-US" sz="1800" dirty="0"/>
              <a:t>、法身慧命的康復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800" dirty="0"/>
              <a:t> 其次，是</a:t>
            </a:r>
            <a:r>
              <a:rPr lang="zh-TW" altLang="en-US" sz="1800" dirty="0">
                <a:highlight>
                  <a:srgbClr val="FFFF00"/>
                </a:highlight>
              </a:rPr>
              <a:t>佛教的重心不在人世間壽命的長短</a:t>
            </a:r>
            <a:r>
              <a:rPr lang="zh-TW" altLang="en-US" sz="1800" dirty="0"/>
              <a:t>，而是在於人生法身慧命的康復。所謂法身慧命，就在吾人四大五蘊所組合的生命中，朝夕與共，形影不離。可惜一般人，過於傾向物質享受，忽視法身慧命的存在，致使人性本具的法身慧命長久以來，欠缺營養，何止精神不振，簡直被物慾洪流所淹沒。</a:t>
            </a:r>
            <a:r>
              <a:rPr lang="zh-TW" altLang="en-US" sz="1800" dirty="0">
                <a:highlight>
                  <a:srgbClr val="FFFF00"/>
                </a:highlight>
              </a:rPr>
              <a:t>如果我們在吸取飲食營養的同時，肯兼顧內在慧命的需要，以佛的正法來作為精神食糧，便可滋養法身</a:t>
            </a:r>
            <a:r>
              <a:rPr lang="zh-TW" altLang="en-US" sz="1800" dirty="0"/>
              <a:t>，增長慧命，成就如來五分法身香。若能迴小向大，繼承佛的遺志，荷擔如來的家業，弘法利生，續佛慧命，則日久功深，必然破塵沙，斷無明，證法身，與佛同壽，不再受生死無常的威脅。</a:t>
            </a:r>
            <a:endParaRPr lang="en-US" altLang="zh-TW" sz="1800" dirty="0"/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800" dirty="0">
                <a:highlight>
                  <a:srgbClr val="FFFF00"/>
                </a:highlight>
              </a:rPr>
              <a:t>常、 樂、 我， 淨的完滿境界</a:t>
            </a:r>
            <a:endParaRPr lang="en-US" sz="18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9AFF6-FE92-35D8-C45E-8838A3F3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16425-BFE2-3D2E-E3F8-CD50F8B8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5914B-8237-5154-9D85-070CD4EE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95" y="1163781"/>
            <a:ext cx="6919576" cy="50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E0873-DA60-2A46-82FF-CDBDAA33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B2827-CF45-819F-A2FC-93575380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48" y="233516"/>
            <a:ext cx="7590503" cy="6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9DF5-BE39-19DD-147F-CD2B30F9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過去心不可得，現在心不可得， 未來心不可得</a:t>
            </a:r>
            <a:br>
              <a:rPr lang="zh-TW" alt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AE457-77E2-A244-B0ED-53F0DFF54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心，</a:t>
            </a:r>
            <a:endParaRPr lang="en-US" altLang="zh-TW" dirty="0"/>
          </a:p>
          <a:p>
            <a:r>
              <a:rPr lang="zh-TW" altLang="en-US" dirty="0"/>
              <a:t>不住於過去</a:t>
            </a:r>
            <a:endParaRPr lang="en-US" altLang="zh-TW" dirty="0"/>
          </a:p>
          <a:p>
            <a:r>
              <a:rPr lang="zh-TW" altLang="en-US" dirty="0"/>
              <a:t>不住於現在</a:t>
            </a:r>
            <a:endParaRPr lang="en-US" altLang="zh-TW" dirty="0"/>
          </a:p>
          <a:p>
            <a:r>
              <a:rPr lang="zh-TW" altLang="en-US" dirty="0"/>
              <a:t>不住於將來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C58F5-2395-341F-7780-3F473EDE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48"/>
            <a:ext cx="10515600" cy="16476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HK" dirty="0"/>
              <a:t>Kalama </a:t>
            </a:r>
            <a:r>
              <a:rPr lang="en-HK" dirty="0" err="1"/>
              <a:t>Sutta</a:t>
            </a:r>
            <a:r>
              <a:rPr lang="en-HK" dirty="0"/>
              <a:t>：</a:t>
            </a:r>
            <a:r>
              <a:rPr lang="zh-TW" altLang="en-US" dirty="0"/>
              <a:t>佛教人要慎思明辨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zh-TW" alt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《</a:t>
            </a:r>
            <a:r>
              <a:rPr lang="zh-TW" altLang="en-US" dirty="0"/>
              <a:t>羯臘摩經</a:t>
            </a:r>
            <a:r>
              <a:rPr lang="en-US" altLang="zh-TW" dirty="0"/>
              <a:t>》:</a:t>
            </a:r>
            <a:r>
              <a:rPr lang="zh-TW" altLang="en-US" dirty="0"/>
              <a:t>「勿因耳聞而輕信，道聽塗說本無稽</a:t>
            </a:r>
            <a:r>
              <a:rPr lang="en-US" altLang="zh-TW" dirty="0"/>
              <a:t>﹔</a:t>
            </a:r>
            <a:r>
              <a:rPr lang="zh-TW" altLang="en-US" dirty="0"/>
              <a:t>不以傳統而妄信，歷代傳說多謬奇</a:t>
            </a:r>
            <a:r>
              <a:rPr lang="en-US" altLang="zh-TW" dirty="0"/>
              <a:t>﹔</a:t>
            </a:r>
            <a:r>
              <a:rPr lang="zh-TW" altLang="en-US" dirty="0"/>
              <a:t>眾人謠言不可靠，毫釐之差失千里</a:t>
            </a:r>
            <a:r>
              <a:rPr lang="en-US" altLang="zh-TW" dirty="0"/>
              <a:t>﹔</a:t>
            </a:r>
            <a:r>
              <a:rPr lang="zh-TW" altLang="en-US" dirty="0"/>
              <a:t>迷信教條未見妥，經典所載非無疑</a:t>
            </a:r>
            <a:r>
              <a:rPr lang="en-US" altLang="zh-TW" dirty="0"/>
              <a:t>﹔</a:t>
            </a:r>
            <a:r>
              <a:rPr lang="zh-TW" altLang="en-US" dirty="0"/>
              <a:t>師長訓示固可貴，懾信權威非所宜。」因此，即使在靈性修行，務實的態度還是十分重要的</a:t>
            </a:r>
            <a:r>
              <a:rPr lang="en-US" altLang="zh-TW" dirty="0"/>
              <a:t>﹕</a:t>
            </a:r>
            <a:r>
              <a:rPr lang="zh-TW" altLang="en-US" dirty="0"/>
              <a:t>「凡事合理方可信，且須益己復益人</a:t>
            </a:r>
            <a:r>
              <a:rPr lang="en-US" altLang="zh-TW" dirty="0"/>
              <a:t>﹔</a:t>
            </a:r>
            <a:r>
              <a:rPr lang="zh-TW" altLang="en-US" dirty="0"/>
              <a:t>必俟體察分析後，始能虔信並奉行。」</a:t>
            </a:r>
          </a:p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A9FF-F285-C138-FB24-3D29CA8F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1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B6D39A-CBD0-1115-4CD4-7C4DB07C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7" y="1457632"/>
            <a:ext cx="6646606" cy="4629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7B716-F639-1959-50D8-D0E819D3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8" y="5259168"/>
            <a:ext cx="3342968" cy="61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EC8FC-303E-7CC5-E26E-ED11AEDFC57D}"/>
              </a:ext>
            </a:extLst>
          </p:cNvPr>
          <p:cNvSpPr txBox="1"/>
          <p:nvPr/>
        </p:nvSpPr>
        <p:spPr>
          <a:xfrm>
            <a:off x="6982691" y="2225964"/>
            <a:ext cx="4812145" cy="3416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From the Diamond Sutra:</a:t>
            </a:r>
          </a:p>
          <a:p>
            <a:endParaRPr lang="en-US" dirty="0"/>
          </a:p>
          <a:p>
            <a:r>
              <a:rPr lang="en-US" dirty="0"/>
              <a:t>One who gives up all mental constructions</a:t>
            </a:r>
          </a:p>
          <a:p>
            <a:r>
              <a:rPr lang="en-US" dirty="0"/>
              <a:t>Is called Buddha.</a:t>
            </a:r>
            <a:r>
              <a:rPr lang="zh-HK" altLang="en-US" dirty="0"/>
              <a:t>離一切諸相即名諸佛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Mental constructions </a:t>
            </a:r>
            <a:r>
              <a:rPr lang="zh-TW" altLang="en-US" dirty="0"/>
              <a:t>諸相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四相</a:t>
            </a:r>
            <a:r>
              <a:rPr lang="en-US" altLang="zh-TW" dirty="0"/>
              <a:t>: Mental construction of Me, that of Others,</a:t>
            </a:r>
          </a:p>
          <a:p>
            <a:r>
              <a:rPr lang="en-US" dirty="0"/>
              <a:t>That of Sentient Beings, that of Time.</a:t>
            </a:r>
          </a:p>
          <a:p>
            <a:endParaRPr lang="en-US" dirty="0"/>
          </a:p>
          <a:p>
            <a:r>
              <a:rPr lang="en-US" dirty="0"/>
              <a:t>Transcending the past, the present, and the future is eternity.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9B786-CE6D-5A9B-6B77-208BE4F09EEF}"/>
              </a:ext>
            </a:extLst>
          </p:cNvPr>
          <p:cNvSpPr txBox="1"/>
          <p:nvPr/>
        </p:nvSpPr>
        <p:spPr>
          <a:xfrm>
            <a:off x="648341" y="910388"/>
            <a:ext cx="6094562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/>
              <a:t>僧璨禪師「信心銘」最後兩句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9B1DC-5906-4F87-375C-0CF25ACD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extLst>
              <a:ext uri="{FF2B5EF4-FFF2-40B4-BE49-F238E27FC236}">
                <a16:creationId xmlns:a16="http://schemas.microsoft.com/office/drawing/2014/main" id="{4BD32118-1071-4D70-ABD3-90914D60A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469" y="0"/>
            <a:ext cx="7077257" cy="6858000"/>
          </a:xfrm>
          <a:noFill/>
        </p:spPr>
      </p:pic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9ACADBF2-8666-49FC-86E7-5FAACE24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714496E-E0CF-4C95-A765-43C2E5A2749E}" type="slidenum">
              <a:rPr lang="en-US" altLang="zh-CN"/>
              <a:pPr/>
              <a:t>21</a:t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C420-087F-DCE5-41EA-56BF47166C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zh-TW" altLang="en-US" dirty="0"/>
              <a:t>金剛喻煩惱， 難除難斷。 但憑般若智慧， 能除能斷。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0357-411C-1704-6C92-8A66DA10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314"/>
            <a:ext cx="10515600" cy="4486275"/>
          </a:xfr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玄奘曰</a:t>
            </a:r>
            <a:r>
              <a:rPr lang="en-US" altLang="zh-TW" dirty="0"/>
              <a:t>︰</a:t>
            </a:r>
            <a:r>
              <a:rPr lang="zh-TW" altLang="en-US" dirty="0"/>
              <a:t>「菩薩以分別為煩惱，而分別煩惱類如金剛。唯此經所詮無分別慧，乃欲明能除斷，故云</a:t>
            </a:r>
            <a:r>
              <a:rPr lang="zh-TW" altLang="en-US" dirty="0">
                <a:highlight>
                  <a:srgbClr val="FFFF00"/>
                </a:highlight>
              </a:rPr>
              <a:t>能斷金剛般若波羅蜜多經</a:t>
            </a:r>
            <a:r>
              <a:rPr lang="zh-TW" altLang="en-US" dirty="0"/>
              <a:t>。」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67123-A3C7-5B9B-42CF-C5E395B4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7F29-35FB-3B6F-A0F4-C5A75BFC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49"/>
            <a:ext cx="10515600" cy="1544039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zh-TW" altLang="en-US" dirty="0"/>
              <a:t>金剛經的名句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2992-06B4-78CB-FE62-81589493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應無所住而生其心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須菩提：我相即是非相；人相、眾生相、壽者相，即是非相。何以故？離一切諸相，即名諸佛。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凡所有相，皆是虛妄；若見諸相非相，則見如來。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所謂佛法者。即非佛法。是名佛法。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「知我說法，如筏喻者，法尚應捨，何況非法。」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是法平等，無有高下，是名阿耨多羅三藐三菩提。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一切有為法，如夢幻泡影，如露亦如電，應作如是觀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過去心不可得，現在心不可得， 未來心不可得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60DE9-36D7-D4A5-6D9A-355F3550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F6C5DB-801D-3AC6-9F46-F60FCC9707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zh-TW" altLang="en-US" dirty="0"/>
              <a:t>應無所住而生其心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46936F-1996-725D-E1DD-60FF79E96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《</a:t>
            </a:r>
            <a:r>
              <a:rPr lang="zh-TW" altLang="en-US" dirty="0"/>
              <a:t>六祖壇經</a:t>
            </a:r>
            <a:r>
              <a:rPr lang="en-US" altLang="zh-TW" dirty="0"/>
              <a:t>》</a:t>
            </a:r>
            <a:r>
              <a:rPr lang="zh-TW" altLang="en-US" dirty="0"/>
              <a:t>記載，五祖弘忍半夜三更為惠能「說</a:t>
            </a:r>
            <a:r>
              <a:rPr lang="en-US" altLang="zh-TW" dirty="0"/>
              <a:t>《</a:t>
            </a:r>
            <a:r>
              <a:rPr lang="zh-TW" altLang="en-US" dirty="0"/>
              <a:t>金剛經</a:t>
            </a:r>
            <a:r>
              <a:rPr lang="en-US" altLang="zh-TW" dirty="0"/>
              <a:t>》</a:t>
            </a:r>
            <a:r>
              <a:rPr lang="zh-TW" altLang="en-US" dirty="0"/>
              <a:t>，至</a:t>
            </a:r>
            <a:r>
              <a:rPr lang="en-US" altLang="zh-TW" dirty="0"/>
              <a:t>『</a:t>
            </a:r>
            <a:r>
              <a:rPr lang="zh-TW" altLang="en-US" dirty="0"/>
              <a:t>應無所住而生其心</a:t>
            </a:r>
            <a:r>
              <a:rPr lang="en-US" altLang="zh-TW" dirty="0"/>
              <a:t>』</a:t>
            </a:r>
            <a:r>
              <a:rPr lang="zh-TW" altLang="en-US" dirty="0"/>
              <a:t>，惠能言下大悟，一切萬法，不離自性。遂啟祖言：</a:t>
            </a:r>
            <a:r>
              <a:rPr lang="en-US" altLang="zh-TW" dirty="0"/>
              <a:t>『</a:t>
            </a:r>
            <a:r>
              <a:rPr lang="zh-TW" altLang="en-US" dirty="0"/>
              <a:t>何期自性，本自清淨；何期自性，本不生滅；何期自性，本自具足；何期自性，本無動搖；何期自性，能生萬法。</a:t>
            </a:r>
            <a:r>
              <a:rPr lang="en-US" altLang="zh-TW" dirty="0"/>
              <a:t>』</a:t>
            </a:r>
            <a:endParaRPr lang="en-US" altLang="zh-HK" dirty="0"/>
          </a:p>
          <a:p>
            <a:pPr>
              <a:lnSpc>
                <a:spcPct val="120000"/>
              </a:lnSpc>
            </a:pPr>
            <a:r>
              <a:rPr lang="zh-HK" altLang="en-US" dirty="0"/>
              <a:t>無所住的多重意義</a:t>
            </a:r>
            <a:r>
              <a:rPr lang="en-US" altLang="zh-HK" dirty="0"/>
              <a:t>:</a:t>
            </a:r>
          </a:p>
          <a:p>
            <a:pPr lvl="1">
              <a:lnSpc>
                <a:spcPct val="120000"/>
              </a:lnSpc>
            </a:pPr>
            <a:r>
              <a:rPr lang="zh-HK" altLang="en-US" dirty="0"/>
              <a:t>對生命有整體觀，不會執著生命中的一段經歷 </a:t>
            </a:r>
            <a:r>
              <a:rPr lang="en-US" altLang="zh-HK" dirty="0"/>
              <a:t>(</a:t>
            </a:r>
            <a:r>
              <a:rPr lang="zh-HK" altLang="en-US" dirty="0"/>
              <a:t>不執著是什麼意思</a:t>
            </a:r>
            <a:r>
              <a:rPr lang="en-US" altLang="zh-HK" dirty="0"/>
              <a:t>?) </a:t>
            </a:r>
          </a:p>
          <a:p>
            <a:pPr lvl="1">
              <a:lnSpc>
                <a:spcPct val="120000"/>
              </a:lnSpc>
            </a:pPr>
            <a:r>
              <a:rPr lang="zh-TW" altLang="en-US" dirty="0"/>
              <a:t>對生命有整體觀，不會執著緣起緣滅的一切現象 </a:t>
            </a:r>
            <a:r>
              <a:rPr lang="en-US" altLang="zh-TW" dirty="0"/>
              <a:t>(</a:t>
            </a:r>
            <a:r>
              <a:rPr lang="zh-TW" altLang="en-US" dirty="0"/>
              <a:t>「法」執</a:t>
            </a:r>
            <a:r>
              <a:rPr lang="en-US" altLang="zh-TW" dirty="0"/>
              <a:t>; )</a:t>
            </a:r>
          </a:p>
          <a:p>
            <a:pPr lvl="1">
              <a:lnSpc>
                <a:spcPct val="120000"/>
              </a:lnSpc>
            </a:pPr>
            <a:r>
              <a:rPr lang="zh-TW" altLang="en-US" dirty="0"/>
              <a:t>對生命有整體觀，不會執著緣起緣滅的「相」</a:t>
            </a:r>
            <a:r>
              <a:rPr lang="en-US" altLang="zh-TW" dirty="0"/>
              <a:t>(</a:t>
            </a:r>
            <a:r>
              <a:rPr lang="zh-HK" altLang="en-US" dirty="0"/>
              <a:t>一切想法、想像、意識型態</a:t>
            </a:r>
            <a:r>
              <a:rPr lang="en-US" altLang="zh-HK" dirty="0"/>
              <a:t>)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有所住便會有不同程度的偏執</a:t>
            </a:r>
            <a:r>
              <a:rPr lang="en-US" altLang="zh-TW" dirty="0"/>
              <a:t>(obsession) </a:t>
            </a:r>
            <a:r>
              <a:rPr lang="zh-TW" altLang="en-US" dirty="0"/>
              <a:t>；偏執放不下，會產生種種煩惱 </a:t>
            </a:r>
            <a:r>
              <a:rPr lang="en-US" altLang="zh-TW" dirty="0"/>
              <a:t>(</a:t>
            </a:r>
            <a:r>
              <a:rPr lang="zh-HK" altLang="en-US" dirty="0"/>
              <a:t>不甘心；第二支箭；不懂「止蝕」</a:t>
            </a:r>
            <a:r>
              <a:rPr lang="en-US" altLang="zh-HK" dirty="0"/>
              <a:t>)</a:t>
            </a:r>
            <a:endParaRPr lang="en-US" altLang="zh-TW" dirty="0"/>
          </a:p>
          <a:p>
            <a:pPr algn="l">
              <a:lnSpc>
                <a:spcPct val="120000"/>
              </a:lnSpc>
            </a:pPr>
            <a:r>
              <a:rPr lang="zh-TW" altLang="en-US" dirty="0"/>
              <a:t>強迫症</a:t>
            </a:r>
            <a:r>
              <a:rPr lang="en-US" altLang="zh-TW" dirty="0"/>
              <a:t>: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Obsessive-compulsive disorder (OCD) is a common, chronic, and long-lasting disorder in which a person has uncontrollable, reoccurring thoughts ("obsessions") and/or behaviors ("compulsions") that he or she feels the urge to repeat over and over.</a:t>
            </a:r>
            <a:r>
              <a:rPr lang="zh-TW" altLang="en-US" dirty="0"/>
              <a:t>偏執放不下去到極端，變成</a:t>
            </a:r>
            <a:r>
              <a:rPr lang="zh-HK" altLang="en-US" b="0" i="0" dirty="0">
                <a:solidFill>
                  <a:srgbClr val="202124"/>
                </a:solidFill>
                <a:effectLst/>
                <a:latin typeface="Google Sans"/>
              </a:rPr>
              <a:t>強迫症。</a:t>
            </a:r>
            <a:endParaRPr lang="en-HK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zh-TW" altLang="en-US" dirty="0"/>
          </a:p>
          <a:p>
            <a:pPr lvl="1"/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7EA3-00B4-1E61-1024-2CCF2726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276227-9F5E-8E2C-C051-583496003D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zh-TW" altLang="en-US" dirty="0"/>
              <a:t>我相即是非相；人相、眾生相、壽者相，即是非相。何以故？離一切諸相，即名諸佛。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6A66063-8A28-2CB8-FF24-D517A5EE83A6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「相」 應譯為 </a:t>
            </a:r>
            <a:r>
              <a:rPr lang="en-US" altLang="zh-HK" dirty="0"/>
              <a:t>mental construct </a:t>
            </a:r>
            <a:r>
              <a:rPr lang="zh-HK" altLang="en-US" dirty="0"/>
              <a:t>；直釋是「意識」上由 「心」生成的「型態」 ；但一般來說「</a:t>
            </a:r>
            <a:r>
              <a:rPr lang="zh-TW" altLang="en-US" dirty="0"/>
              <a:t>意識型態」 卻會被理解為</a:t>
            </a:r>
            <a:r>
              <a:rPr lang="en-US" altLang="zh-TW" dirty="0"/>
              <a:t>ideology </a:t>
            </a:r>
            <a:r>
              <a:rPr lang="zh-TW" altLang="en-US" dirty="0"/>
              <a:t>。</a:t>
            </a:r>
            <a:r>
              <a:rPr lang="en-US" altLang="zh-TW" dirty="0"/>
              <a:t>Why?</a:t>
            </a:r>
          </a:p>
          <a:p>
            <a:r>
              <a:rPr lang="zh-HK" altLang="en-US" dirty="0"/>
              <a:t>為什麼？因為</a:t>
            </a:r>
            <a:r>
              <a:rPr lang="en-US" altLang="zh-HK" dirty="0"/>
              <a:t>ideology</a:t>
            </a:r>
            <a:r>
              <a:rPr lang="zh-HK" altLang="en-US" dirty="0"/>
              <a:t>普遍被譯為「意識型態」 。</a:t>
            </a:r>
            <a:endParaRPr lang="en-US" altLang="zh-HK" dirty="0"/>
          </a:p>
          <a:p>
            <a:r>
              <a:rPr lang="en-US" altLang="zh-HK" dirty="0"/>
              <a:t>Names and labels</a:t>
            </a:r>
            <a:r>
              <a:rPr lang="zh-HK" altLang="en-US" dirty="0"/>
              <a:t>一切名稱都會誤導；但現實生活中名稱實有需要</a:t>
            </a:r>
            <a:endParaRPr lang="en-US" altLang="zh-HK" dirty="0"/>
          </a:p>
          <a:p>
            <a:r>
              <a:rPr lang="zh-HK" altLang="en-US" dirty="0"/>
              <a:t>宗教的名稱只是名稱。對多數人來說，宗教互不相容。</a:t>
            </a:r>
            <a:endParaRPr lang="en-US" altLang="zh-HK" dirty="0"/>
          </a:p>
          <a:p>
            <a:r>
              <a:rPr lang="zh-HK" altLang="en-US" dirty="0"/>
              <a:t>但一行禪師可以打破宗教名稱帶來的界限</a:t>
            </a:r>
            <a:endParaRPr lang="en-US" altLang="zh-HK" dirty="0"/>
          </a:p>
          <a:p>
            <a:r>
              <a:rPr lang="zh-HK" altLang="en-US" dirty="0"/>
              <a:t>相由心生，由是虛妄。</a:t>
            </a:r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5B09C-A4C3-C36F-3D5B-1FF50F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AD3F7-9B61-5E8D-E4B9-751D5C9A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8E2204-7226-8BF3-FDA2-C744B97F9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dirty="0"/>
              <a:t>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49359D3-FD38-E49E-757A-9F862B1C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1" y="0"/>
            <a:ext cx="537972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8016C-8339-7ABF-F694-C7435B29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526EF-7807-2B23-5BB5-AE50D575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631AA9-EE6D-54CA-F58D-CD7B3CA24ACA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我相</a:t>
            </a:r>
            <a:r>
              <a:rPr lang="en-US" altLang="zh-HK" dirty="0"/>
              <a:t>:  </a:t>
            </a:r>
            <a:r>
              <a:rPr lang="zh-HK" altLang="en-US" dirty="0"/>
              <a:t>我相使人自高自大；行善居功；情緒容易受傷；遠離慈悲喜捨 </a:t>
            </a:r>
            <a:endParaRPr lang="en-US" altLang="zh-HK" dirty="0"/>
          </a:p>
          <a:p>
            <a:r>
              <a:rPr lang="zh-HK" altLang="en-US" dirty="0"/>
              <a:t>人相： 對別人起分別心；與人計較甚至因小事傷和氣</a:t>
            </a:r>
            <a:endParaRPr lang="en-US" altLang="zh-HK" dirty="0"/>
          </a:p>
          <a:p>
            <a:r>
              <a:rPr lang="zh-HK" altLang="en-US" dirty="0"/>
              <a:t>眾生相：不懂愛惜其他物種的生命</a:t>
            </a:r>
            <a:endParaRPr lang="en-US" altLang="zh-HK" dirty="0"/>
          </a:p>
          <a:p>
            <a:r>
              <a:rPr lang="zh-HK" altLang="en-US" dirty="0"/>
              <a:t>壽者相：不識生死僅是現象；佛性或真理生命本無生死；生命的質才重要；陽壽多活幾年甚至幾十年長遠而言沒有什麼分別。把握當下，活出佛性才重要。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82BF-2E1D-1A16-2615-5D6F8DF9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81974-824E-DD11-3D73-DF6A2F87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83"/>
            <a:ext cx="10515600" cy="1542906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凡所有相，皆是虛妄；若見諸相非相，則見如來。</a:t>
            </a:r>
            <a:br>
              <a:rPr lang="zh-TW" altLang="en-US" dirty="0"/>
            </a:b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2092B-3A3B-5F38-3012-EEAFAADB6742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zh-HK" altLang="en-US" dirty="0"/>
              <a:t>洞悉相皆虛妄，講就容易，做到是非常難 </a:t>
            </a:r>
            <a:r>
              <a:rPr lang="en-US" altLang="zh-HK" dirty="0"/>
              <a:t>(</a:t>
            </a:r>
            <a:r>
              <a:rPr lang="zh-HK" altLang="en-US" dirty="0"/>
              <a:t>因習慣成自然；業力</a:t>
            </a:r>
            <a:r>
              <a:rPr lang="en-US" altLang="zh-HK" dirty="0"/>
              <a:t>)</a:t>
            </a:r>
          </a:p>
          <a:p>
            <a:r>
              <a:rPr lang="zh-HK" altLang="en-US" dirty="0"/>
              <a:t>但有了目標，慢慢學放下，心情就愈輕鬆，慢慢日子有功，樂得自在</a:t>
            </a:r>
            <a:endParaRPr lang="en-US" altLang="zh-HK" dirty="0"/>
          </a:p>
          <a:p>
            <a:r>
              <a:rPr lang="zh-HK" altLang="en-US" dirty="0"/>
              <a:t>放下「意識型態」、放下</a:t>
            </a:r>
            <a:r>
              <a:rPr lang="en-US" altLang="zh-HK" dirty="0"/>
              <a:t> “mental construct” (</a:t>
            </a:r>
            <a:r>
              <a:rPr lang="zh-HK" altLang="en-US" dirty="0"/>
              <a:t>心理造「像」</a:t>
            </a:r>
            <a:r>
              <a:rPr lang="en-US" altLang="zh-HK" dirty="0"/>
              <a:t>) </a:t>
            </a:r>
            <a:r>
              <a:rPr lang="zh-HK" altLang="en-US" dirty="0"/>
              <a:t>，要經常檢討、經常「留心」，留意心的想像</a:t>
            </a:r>
            <a:endParaRPr lang="en-US" altLang="zh-HK" dirty="0"/>
          </a:p>
          <a:p>
            <a:r>
              <a:rPr lang="zh-HK" altLang="en-US" dirty="0"/>
              <a:t>知道所有想像皆是虛妄，可以戰勝</a:t>
            </a:r>
            <a:r>
              <a:rPr lang="en-US" altLang="zh-HK" dirty="0"/>
              <a:t>psychosis</a:t>
            </a:r>
            <a:r>
              <a:rPr lang="zh-HK" altLang="en-US" dirty="0"/>
              <a:t>思覺失調</a:t>
            </a:r>
            <a:endParaRPr lang="en-US" altLang="zh-HK" dirty="0"/>
          </a:p>
          <a:p>
            <a:r>
              <a:rPr lang="zh-HK" altLang="en-US" dirty="0"/>
              <a:t>「若以色見我，以音聲求我，是人行邪道，不能見如來」</a:t>
            </a:r>
            <a:r>
              <a:rPr lang="en-US" altLang="zh-HK" dirty="0"/>
              <a:t>(</a:t>
            </a:r>
            <a:r>
              <a:rPr lang="zh-HK" altLang="en-US" dirty="0"/>
              <a:t>妙法蓮華經的一個重點是「開權顯實」</a:t>
            </a:r>
            <a:r>
              <a:rPr lang="en-US" altLang="zh-HK" dirty="0"/>
              <a:t>(</a:t>
            </a:r>
            <a:r>
              <a:rPr lang="zh-HK" altLang="en-US" dirty="0"/>
              <a:t>權</a:t>
            </a:r>
            <a:r>
              <a:rPr lang="en-US" altLang="zh-HK" dirty="0"/>
              <a:t>=</a:t>
            </a:r>
            <a:r>
              <a:rPr lang="zh-HK" altLang="en-US" dirty="0"/>
              <a:t>權宜；實</a:t>
            </a:r>
            <a:r>
              <a:rPr lang="en-US" altLang="zh-HK" dirty="0"/>
              <a:t>=</a:t>
            </a:r>
            <a:r>
              <a:rPr lang="zh-HK" altLang="en-US" dirty="0"/>
              <a:t>實相</a:t>
            </a:r>
            <a:r>
              <a:rPr lang="en-US" altLang="zh-HK" dirty="0"/>
              <a:t>)</a:t>
            </a:r>
            <a:endParaRPr lang="zh-HK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D1735-05BA-C355-79FB-EB1B72E8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B2F8-7348-45BB-B9B7-247E81413D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2174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Google Sans</vt:lpstr>
      <vt:lpstr>新細明體</vt:lpstr>
      <vt:lpstr>標楷體</vt:lpstr>
      <vt:lpstr>Arial</vt:lpstr>
      <vt:lpstr>Arial</vt:lpstr>
      <vt:lpstr>Calibri</vt:lpstr>
      <vt:lpstr>Calibri Light</vt:lpstr>
      <vt:lpstr>Office Theme</vt:lpstr>
      <vt:lpstr>金剛經的生活應用 </vt:lpstr>
      <vt:lpstr>Kalama Sutta：佛教人要慎思明辨</vt:lpstr>
      <vt:lpstr>金剛喻煩惱， 難除難斷。 但憑般若智慧， 能除能斷。</vt:lpstr>
      <vt:lpstr>金剛經的名句 </vt:lpstr>
      <vt:lpstr>應無所住而生其心 </vt:lpstr>
      <vt:lpstr>我相即是非相；人相、眾生相、壽者相，即是非相。何以故？離一切諸相，即名諸佛。 </vt:lpstr>
      <vt:lpstr>PowerPoint Presentation</vt:lpstr>
      <vt:lpstr>PowerPoint Presentation</vt:lpstr>
      <vt:lpstr> 凡所有相，皆是虛妄；若見諸相非相，則見如來。 </vt:lpstr>
      <vt:lpstr>所謂佛法者。即非佛法。是名佛法。 </vt:lpstr>
      <vt:lpstr> 「知我說法，如筏喻者，法尚應捨，何況非法。」 </vt:lpstr>
      <vt:lpstr> 是法平等，無有高下，是名阿耨多羅三藐三菩提。 </vt:lpstr>
      <vt:lpstr>PowerPoint Presentation</vt:lpstr>
      <vt:lpstr> 一切有為法，如夢幻泡影，如露亦如電，應作如是觀 </vt:lpstr>
      <vt:lpstr>一切有為法，如夢幻泡影，如露亦如電，應作如是觀</vt:lpstr>
      <vt:lpstr>生命壽命與慧命: 文珠法師講述 1991年於香港佛教文化中心</vt:lpstr>
      <vt:lpstr>PowerPoint Presentation</vt:lpstr>
      <vt:lpstr>PowerPoint Presentation</vt:lpstr>
      <vt:lpstr>過去心不可得，現在心不可得， 未來心不可得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金剛經的生活應用</dc:title>
  <dc:creator>Lok Sang Ho</dc:creator>
  <cp:lastModifiedBy>Lok Sang Ho</cp:lastModifiedBy>
  <cp:revision>14</cp:revision>
  <dcterms:created xsi:type="dcterms:W3CDTF">2023-06-10T04:42:59Z</dcterms:created>
  <dcterms:modified xsi:type="dcterms:W3CDTF">2023-06-19T13:38:27Z</dcterms:modified>
</cp:coreProperties>
</file>